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73"/>
  </p:notesMasterIdLst>
  <p:sldIdLst>
    <p:sldId id="354" r:id="rId2"/>
    <p:sldId id="258" r:id="rId3"/>
    <p:sldId id="259" r:id="rId4"/>
    <p:sldId id="260" r:id="rId5"/>
    <p:sldId id="355" r:id="rId6"/>
    <p:sldId id="356" r:id="rId7"/>
    <p:sldId id="357" r:id="rId8"/>
    <p:sldId id="358" r:id="rId9"/>
    <p:sldId id="415" r:id="rId10"/>
    <p:sldId id="417" r:id="rId11"/>
    <p:sldId id="418" r:id="rId12"/>
    <p:sldId id="419" r:id="rId13"/>
    <p:sldId id="420" r:id="rId14"/>
    <p:sldId id="416" r:id="rId15"/>
    <p:sldId id="261" r:id="rId16"/>
    <p:sldId id="421" r:id="rId17"/>
    <p:sldId id="359" r:id="rId18"/>
    <p:sldId id="262" r:id="rId19"/>
    <p:sldId id="263" r:id="rId20"/>
    <p:sldId id="360" r:id="rId21"/>
    <p:sldId id="264" r:id="rId22"/>
    <p:sldId id="265" r:id="rId23"/>
    <p:sldId id="361" r:id="rId24"/>
    <p:sldId id="266" r:id="rId25"/>
    <p:sldId id="423" r:id="rId26"/>
    <p:sldId id="424" r:id="rId27"/>
    <p:sldId id="425" r:id="rId28"/>
    <p:sldId id="426" r:id="rId29"/>
    <p:sldId id="427" r:id="rId30"/>
    <p:sldId id="267" r:id="rId31"/>
    <p:sldId id="363" r:id="rId32"/>
    <p:sldId id="428" r:id="rId33"/>
    <p:sldId id="268" r:id="rId34"/>
    <p:sldId id="269" r:id="rId35"/>
    <p:sldId id="429" r:id="rId36"/>
    <p:sldId id="270" r:id="rId37"/>
    <p:sldId id="271" r:id="rId38"/>
    <p:sldId id="272" r:id="rId39"/>
    <p:sldId id="364" r:id="rId40"/>
    <p:sldId id="273" r:id="rId41"/>
    <p:sldId id="274" r:id="rId42"/>
    <p:sldId id="275" r:id="rId43"/>
    <p:sldId id="430" r:id="rId44"/>
    <p:sldId id="365" r:id="rId45"/>
    <p:sldId id="276" r:id="rId46"/>
    <p:sldId id="366" r:id="rId47"/>
    <p:sldId id="277" r:id="rId48"/>
    <p:sldId id="431" r:id="rId49"/>
    <p:sldId id="432" r:id="rId50"/>
    <p:sldId id="433" r:id="rId51"/>
    <p:sldId id="434" r:id="rId52"/>
    <p:sldId id="367" r:id="rId53"/>
    <p:sldId id="369" r:id="rId54"/>
    <p:sldId id="370" r:id="rId55"/>
    <p:sldId id="371" r:id="rId56"/>
    <p:sldId id="372" r:id="rId57"/>
    <p:sldId id="373" r:id="rId58"/>
    <p:sldId id="435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374" r:id="rId70"/>
    <p:sldId id="288" r:id="rId71"/>
    <p:sldId id="289" r:id="rId72"/>
    <p:sldId id="290" r:id="rId73"/>
    <p:sldId id="291" r:id="rId74"/>
    <p:sldId id="378" r:id="rId75"/>
    <p:sldId id="436" r:id="rId76"/>
    <p:sldId id="380" r:id="rId77"/>
    <p:sldId id="381" r:id="rId78"/>
    <p:sldId id="382" r:id="rId79"/>
    <p:sldId id="383" r:id="rId80"/>
    <p:sldId id="384" r:id="rId81"/>
    <p:sldId id="385" r:id="rId82"/>
    <p:sldId id="292" r:id="rId83"/>
    <p:sldId id="293" r:id="rId84"/>
    <p:sldId id="294" r:id="rId85"/>
    <p:sldId id="295" r:id="rId86"/>
    <p:sldId id="296" r:id="rId87"/>
    <p:sldId id="386" r:id="rId88"/>
    <p:sldId id="297" r:id="rId89"/>
    <p:sldId id="298" r:id="rId90"/>
    <p:sldId id="299" r:id="rId91"/>
    <p:sldId id="300" r:id="rId92"/>
    <p:sldId id="301" r:id="rId93"/>
    <p:sldId id="302" r:id="rId94"/>
    <p:sldId id="388" r:id="rId95"/>
    <p:sldId id="303" r:id="rId96"/>
    <p:sldId id="304" r:id="rId97"/>
    <p:sldId id="305" r:id="rId98"/>
    <p:sldId id="306" r:id="rId99"/>
    <p:sldId id="389" r:id="rId100"/>
    <p:sldId id="390" r:id="rId101"/>
    <p:sldId id="307" r:id="rId102"/>
    <p:sldId id="308" r:id="rId103"/>
    <p:sldId id="391" r:id="rId104"/>
    <p:sldId id="309" r:id="rId105"/>
    <p:sldId id="310" r:id="rId106"/>
    <p:sldId id="392" r:id="rId107"/>
    <p:sldId id="393" r:id="rId108"/>
    <p:sldId id="311" r:id="rId109"/>
    <p:sldId id="312" r:id="rId110"/>
    <p:sldId id="394" r:id="rId111"/>
    <p:sldId id="31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95" r:id="rId121"/>
    <p:sldId id="322" r:id="rId122"/>
    <p:sldId id="396" r:id="rId123"/>
    <p:sldId id="397" r:id="rId124"/>
    <p:sldId id="398" r:id="rId125"/>
    <p:sldId id="323" r:id="rId126"/>
    <p:sldId id="324" r:id="rId127"/>
    <p:sldId id="399" r:id="rId128"/>
    <p:sldId id="325" r:id="rId129"/>
    <p:sldId id="326" r:id="rId130"/>
    <p:sldId id="327" r:id="rId131"/>
    <p:sldId id="400" r:id="rId132"/>
    <p:sldId id="401" r:id="rId133"/>
    <p:sldId id="437" r:id="rId134"/>
    <p:sldId id="402" r:id="rId135"/>
    <p:sldId id="328" r:id="rId136"/>
    <p:sldId id="329" r:id="rId137"/>
    <p:sldId id="404" r:id="rId138"/>
    <p:sldId id="330" r:id="rId139"/>
    <p:sldId id="331" r:id="rId140"/>
    <p:sldId id="332" r:id="rId141"/>
    <p:sldId id="405" r:id="rId142"/>
    <p:sldId id="406" r:id="rId143"/>
    <p:sldId id="407" r:id="rId144"/>
    <p:sldId id="333" r:id="rId145"/>
    <p:sldId id="408" r:id="rId146"/>
    <p:sldId id="409" r:id="rId147"/>
    <p:sldId id="334" r:id="rId148"/>
    <p:sldId id="335" r:id="rId149"/>
    <p:sldId id="410" r:id="rId150"/>
    <p:sldId id="336" r:id="rId151"/>
    <p:sldId id="337" r:id="rId152"/>
    <p:sldId id="338" r:id="rId153"/>
    <p:sldId id="339" r:id="rId154"/>
    <p:sldId id="340" r:id="rId155"/>
    <p:sldId id="341" r:id="rId156"/>
    <p:sldId id="342" r:id="rId157"/>
    <p:sldId id="411" r:id="rId158"/>
    <p:sldId id="343" r:id="rId159"/>
    <p:sldId id="412" r:id="rId160"/>
    <p:sldId id="413" r:id="rId161"/>
    <p:sldId id="344" r:id="rId162"/>
    <p:sldId id="414" r:id="rId163"/>
    <p:sldId id="345" r:id="rId164"/>
    <p:sldId id="346" r:id="rId165"/>
    <p:sldId id="347" r:id="rId166"/>
    <p:sldId id="348" r:id="rId167"/>
    <p:sldId id="349" r:id="rId168"/>
    <p:sldId id="350" r:id="rId169"/>
    <p:sldId id="351" r:id="rId170"/>
    <p:sldId id="352" r:id="rId171"/>
    <p:sldId id="353" r:id="rId17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 autoAdjust="0"/>
    <p:restoredTop sz="94737"/>
  </p:normalViewPr>
  <p:slideViewPr>
    <p:cSldViewPr snapToGrid="0">
      <p:cViewPr varScale="1">
        <p:scale>
          <a:sx n="105" d="100"/>
          <a:sy n="105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54A-BF4A-429B-AD5E-CF5853D79F84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6041-29CB-4B92-9EC3-31D6CF31F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AFF98-033A-4CF3-885F-5D750793F76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38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onsolas" panose="020B0609020204030204" pitchFamily="49" charset="0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onsolas" panose="020B0609020204030204" pitchFamily="49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82B7C4F2-C9E4-4CAF-9183-127060CA593F}" type="datetime1">
              <a:rPr lang="en-US" smtClean="0"/>
              <a:t>11/15/19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749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682FB-0E9F-499A-A814-C6BEAD47F1EA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B6F0B1-D041-4AE2-82F9-2BEA5240A44E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12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C927-87F5-4B85-9CD3-0D46D1101C05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5283199" y="6408739"/>
            <a:ext cx="624628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7547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42B01B98-B044-4B6D-842B-1A203EE3F61B}" type="datetime1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3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7536DD44-2B73-49C9-8A7E-E80576CD76DC}" type="datetime1">
              <a:rPr lang="en-US" smtClean="0"/>
              <a:t>11/15/19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6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AFB53AD6-7F13-4838-8575-7C718C920765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D677788E-3935-40B9-B931-55980F905B71}" type="datetime1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7778C49-DAFE-45C4-A13F-F396529CAA22}" type="datetime1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3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5283199" y="6408739"/>
            <a:ext cx="624628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8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7C341A8A-33EA-4B6C-9514-734C8BFC2101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402AA8A0-C7FC-441C-98F1-627E74577EC3}" type="datetime1">
              <a:rPr lang="en-US" smtClean="0"/>
              <a:t>11/15/19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0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onsolas" panose="020B0609020204030204" pitchFamily="49" charset="0"/>
                <a:cs typeface="+mn-cs"/>
              </a:defRPr>
            </a:lvl1pPr>
            <a:extLst/>
          </a:lstStyle>
          <a:p>
            <a:fld id="{8000C927-87F5-4B85-9CD3-0D46D1101C05}" type="datetime1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283200" y="6408739"/>
            <a:ext cx="369146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onsolas" panose="020B0609020204030204" pitchFamily="49" charset="0"/>
                <a:cs typeface="+mn-cs"/>
              </a:defRPr>
            </a:lvl1pPr>
            <a:extLst/>
          </a:lstStyle>
          <a:p>
            <a:r>
              <a:rPr lang="en-US" dirty="0"/>
              <a:t>©1992-2017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onsolas" panose="020B0609020204030204" pitchFamily="49" charset="0"/>
              </a:defRPr>
            </a:lvl1pPr>
          </a:lstStyle>
          <a:p>
            <a:fld id="{4D7D8BCF-6EE9-44B1-B6A7-2022F3077C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9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onsolas" panose="020B0609020204030204" pitchFamily="49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Classes: A Deeper Look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/>
              <a:t>Based on Chapter </a:t>
            </a:r>
            <a:r>
              <a:rPr lang="en-US" altLang="en-US" dirty="0"/>
              <a:t>9 of C++ How to Program, 10/e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265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B5A1"/>
                </a:solidFill>
                <a:latin typeface="Arial"/>
              </a:rPr>
              <a:t>9.2.1  </a:t>
            </a:r>
            <a:r>
              <a:rPr lang="en-US">
                <a:solidFill>
                  <a:srgbClr val="3380E6"/>
                </a:solidFill>
                <a:latin typeface="Arial"/>
              </a:rPr>
              <a:t>Interface of a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Interfaces define and standardize the ways in which things such as people and systems interact with one another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A radio’s controls serve as an interface between the radio’s users and its internal components.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controls allow users to perform a limited set of operations (such as changing the station, adjusting the volume, and choosing between AM and FM stations)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Various radios may implement these operations differently—some provide push buttons, some provide dials and some support voice commands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interface specifies what operations a radio permits users to perform but does not specify how the operations are implemented inside the radio.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1386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9.11  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Some objects need to be modifiable and some do not.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You may use keyword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specify that an object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is not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modifiable and that any attempt to modify the object should result in a compilation error.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statement</a:t>
            </a:r>
          </a:p>
          <a:p>
            <a:pPr marL="603250" lvl="2" indent="0">
              <a:lnSpc>
                <a:spcPct val="90000"/>
              </a:lnSpc>
              <a:buNone/>
              <a:defRPr/>
            </a:pP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 noon(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declares a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noon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class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initializes it to 12 noon. It’s possible to instantiate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non-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objects of the same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7382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21920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3920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303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9.10  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C++ </a:t>
            </a:r>
            <a:r>
              <a:rPr lang="en-US" altLang="en-US" sz="3600" i="1" dirty="0">
                <a:solidFill>
                  <a:srgbClr val="FF0000"/>
                </a:solidFill>
                <a:latin typeface="Cambria" panose="02040503050406030204" pitchFamily="18" charset="0"/>
              </a:rPr>
              <a:t>disallows member function calls for </a:t>
            </a:r>
            <a:r>
              <a:rPr lang="en-US" altLang="en-US" sz="3600" i="1" dirty="0" err="1">
                <a:solidFill>
                  <a:srgbClr val="FF0000"/>
                </a:solidFill>
              </a:rPr>
              <a:t>const</a:t>
            </a:r>
            <a:r>
              <a:rPr lang="en-US" altLang="en-US" sz="3600" i="1" dirty="0">
                <a:solidFill>
                  <a:srgbClr val="FF0000"/>
                </a:solidFill>
                <a:latin typeface="Cambria" panose="02040503050406030204" pitchFamily="18" charset="0"/>
              </a:rPr>
              <a:t> objects unless the member functions themselves are also declared </a:t>
            </a:r>
            <a:r>
              <a:rPr lang="en-US" altLang="en-US" sz="3600" i="1" dirty="0">
                <a:solidFill>
                  <a:srgbClr val="FF0000"/>
                </a:solidFill>
              </a:rPr>
              <a:t>const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This is true even for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get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 that do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modify the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i="1" dirty="0">
                <a:solidFill>
                  <a:srgbClr val="FF0000"/>
                </a:solidFill>
                <a:latin typeface="Cambria" panose="02040503050406030204" pitchFamily="18" charset="0"/>
              </a:rPr>
              <a:t>This is also a key reason that we’ve declared as </a:t>
            </a:r>
            <a:r>
              <a:rPr lang="en-US" altLang="en-US" sz="3600" i="1" dirty="0" err="1">
                <a:solidFill>
                  <a:srgbClr val="FF0000"/>
                </a:solidFill>
              </a:rPr>
              <a:t>const</a:t>
            </a:r>
            <a:r>
              <a:rPr lang="en-US" altLang="en-US" sz="3600" i="1" dirty="0">
                <a:solidFill>
                  <a:srgbClr val="FF0000"/>
                </a:solidFill>
                <a:latin typeface="Cambria" panose="02040503050406030204" pitchFamily="18" charset="0"/>
              </a:rPr>
              <a:t> all member-functions that do not modify the objects on which they’re called.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1014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3568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25"/>
            <a:ext cx="12192000" cy="2824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40296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9.11  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 (cont.)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constructor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be allowed to modify an object so that the object can be initialized properly.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destructor must be able to perform its termination housekeeping chores before an object’s memory is reclaimed by the system.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Attempting to declare a constructor or destructor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a compilation error.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“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ness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” of a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object is enforced from the time the constructor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completes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initialization of the object until that object’s destructor is called.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9984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9.11  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and Non-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Fig. 9.16 uses class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from Figs. 9.4–9.5, but removes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from function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toStandardString</a:t>
            </a:r>
            <a:r>
              <a:rPr 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prototype and definition so that we can show a compilation error.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3120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205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24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9.2.1  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Interface of a Class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Interface of a class describes what services a class’s clients can use and how to request those services, but not how the class carries out the services</a:t>
            </a:r>
          </a:p>
          <a:p>
            <a:r>
              <a:rPr lang="en-US" dirty="0">
                <a:latin typeface="Cambria" panose="02040503050406030204" pitchFamily="18" charset="0"/>
              </a:rPr>
              <a:t>A class’s public interface consists of the class’s public member functions (also known as the class’s public services)</a:t>
            </a:r>
          </a:p>
          <a:p>
            <a:r>
              <a:rPr lang="en-US" dirty="0">
                <a:latin typeface="Cambria" panose="02040503050406030204" pitchFamily="18" charset="0"/>
              </a:rPr>
              <a:t>You can specify a class’s interface by writing a class definition that lists only the class’s member-function prototypes and the class’s data members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7555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</a:t>
            </a: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AlarmClock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needs to know when it’s supposed to sound its alarm, so why not include a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as a member of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AlarmClock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class?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Such a capability is called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composition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(or aggregation) and is sometimes referred to as a </a:t>
            </a:r>
            <a:r>
              <a:rPr lang="en-US" altLang="en-US" sz="2500" i="1" dirty="0">
                <a:solidFill>
                  <a:srgbClr val="0000FF"/>
                </a:solidFill>
                <a:latin typeface="Cambria" panose="02040503050406030204" pitchFamily="18" charset="0"/>
              </a:rPr>
              <a:t>has-a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relationship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a class can have objects of other classes as members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next program uses classes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(Figs. 9.18–9.19)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(Figs. 9.20–9.21) to demonstrate composition.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4393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45910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6190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1703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26129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43736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666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65244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69282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895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Separating the Interface from the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To separate the class’s interface from its implementation, we break up class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into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header </a:t>
            </a:r>
            <a:r>
              <a:rPr lang="en-US" dirty="0" err="1"/>
              <a:t>Time.h</a:t>
            </a:r>
            <a:r>
              <a:rPr lang="en-US" dirty="0">
                <a:latin typeface="Cambria" panose="02040503050406030204" pitchFamily="18" charset="0"/>
              </a:rPr>
              <a:t> (Fig. 9.1) in which class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is defined, and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source-code file </a:t>
            </a:r>
            <a:r>
              <a:rPr lang="en-US" dirty="0"/>
              <a:t>Time.cpp </a:t>
            </a:r>
            <a:r>
              <a:rPr lang="en-US" dirty="0">
                <a:latin typeface="Cambria" panose="02040503050406030204" pitchFamily="18" charset="0"/>
              </a:rPr>
              <a:t>(Fig. 9.2) in which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’s member functions are defined</a:t>
            </a:r>
          </a:p>
          <a:p>
            <a:r>
              <a:rPr lang="en-US" dirty="0">
                <a:latin typeface="Cambria" panose="02040503050406030204" pitchFamily="18" charset="0"/>
              </a:rPr>
              <a:t>Benefits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class is reusable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clients of the class know what member functions the class provides, how to call them and what return types to expect, and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clients do not know how the class’s member functions are implemented.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284953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Constructor’s Member Initializer List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colon (</a:t>
            </a:r>
            <a:r>
              <a:rPr lang="en-US" sz="2500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following the constructor’s header (Fig. 9.20, line 12) begins the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member initializer list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member initializers specify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constructor parameters being passed to the constructors of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data members.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Again, member initializers are separated by commas.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order of the member initializers does not matter.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They’re executed in the order that the member objects are declared in class Employee.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5951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2192000" cy="26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78046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Class’s Default Copy Constructor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As we mentioned in Section 9.9, the compiler provides each class with a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default copy constructor 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that copies each data member of the constructor’s argument object into the corresponding member of the object being initialized.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Chapter 10 discusses how you can define customized copy constructors.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63958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Testing Classes </a:t>
            </a:r>
            <a:r>
              <a:rPr lang="en-US" sz="2800" b="1" i="1" dirty="0">
                <a:solidFill>
                  <a:srgbClr val="000000"/>
                </a:solidFill>
              </a:rPr>
              <a:t>Date </a:t>
            </a: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</a:t>
            </a:r>
            <a:r>
              <a:rPr lang="en-US" sz="2800" b="1" i="1" dirty="0">
                <a:solidFill>
                  <a:srgbClr val="000000"/>
                </a:solidFill>
              </a:rPr>
              <a:t> Employee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9.22 creates two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objects (lines 9–10) and passes them as arguments to the constructor of the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created in line 11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There are actually five constructor calls when an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constructed: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two calls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constructor (lines 13–14 of Fig. 9.21),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two calls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default copy constructor (lines 15–16 of Fig. 9.21),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 the call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constructor.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When each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is created, the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constructor displays a line of output to show that the constructor was called (see the first two lines of the sample output).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0696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[Note: Line 11 of Fig. 9.22 causes two additional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constructor calls that do not appear in the program’s output. When each of the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Employee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’s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member objects is initialized in the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Employee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constructor’s member-initializer list, the default copy constructor for class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is called. Since this constructor is defined implicitly by the compiler, it does not contain any output statements to demonstrate when it’s called.]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4770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23772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25"/>
            <a:ext cx="12192000" cy="480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39091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What Happens When You Do Not Use the Member Initializer List?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If a member object is not initialized through a member initializer, the member object’s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default constructor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will be called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implicitly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Values, if any, established by the default constructor can be overridden by set functions.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However, for complex initialization, this approach may require significant additional work and time.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31057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913"/>
            <a:ext cx="12192000" cy="49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81653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663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Separating the Interface from the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By convention, member-function definitions are placed in a source-code file of the same base name (e.g.,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) as the class’s header but with a </a:t>
            </a:r>
            <a:r>
              <a:rPr lang="en-US" dirty="0"/>
              <a:t>.</a:t>
            </a:r>
            <a:r>
              <a:rPr lang="en-US" dirty="0" err="1"/>
              <a:t>cpp</a:t>
            </a:r>
            <a:r>
              <a:rPr lang="en-US" dirty="0">
                <a:latin typeface="Cambria" panose="02040503050406030204" pitchFamily="18" charset="0"/>
              </a:rPr>
              <a:t> filename extension </a:t>
            </a:r>
          </a:p>
          <a:p>
            <a:r>
              <a:rPr lang="en-US" dirty="0">
                <a:latin typeface="Cambria" panose="02040503050406030204" pitchFamily="18" charset="0"/>
              </a:rPr>
              <a:t>The source-code file in Fig. 9.3 defines function </a:t>
            </a:r>
            <a:r>
              <a:rPr lang="en-US" dirty="0"/>
              <a:t>main</a:t>
            </a:r>
            <a:r>
              <a:rPr lang="en-US" dirty="0">
                <a:latin typeface="Cambria" panose="02040503050406030204" pitchFamily="18" charset="0"/>
              </a:rPr>
              <a:t> (the client code). </a:t>
            </a:r>
          </a:p>
          <a:p>
            <a:r>
              <a:rPr lang="en-US" dirty="0">
                <a:latin typeface="Cambria" panose="02040503050406030204" pitchFamily="18" charset="0"/>
              </a:rPr>
              <a:t>Section 9.3 shows a diagram and explains how this three-file program is compiled from the perspectives of the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class programmer and the client-code programmer—and what the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application user sees.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51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98061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</a:t>
            </a: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600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friend function 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of a class is a non-member function that has the right to access the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non-public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class members.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Standalone functions, entire classes or member functions of other classes may be declared to be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friends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of another class.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243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Declaring a friend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declare a non-member function as a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class, place the function prototype in the class definition and precede it with keyword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declare all member functions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ClassTwo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as friends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ClassOne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place a declaration of the form</a:t>
            </a:r>
          </a:p>
          <a:p>
            <a:pPr marL="603250" lvl="2" indent="0">
              <a:lnSpc>
                <a:spcPct val="90000"/>
              </a:lnSpc>
              <a:buNone/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friend class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ClassTwo;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the definition of class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ClassOne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friend declaration(s) can appear anywhere in a class and are not affected by access specifiers public or private (or protected, which we discuss in Chapter 11).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8974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Declaring a friend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is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granted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 taken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—for class B to be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class A, class A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must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explicitly declare that class B is its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is not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symmetric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—if class A is a friend of class B, you cannot infer that class B is a friend of class A.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is not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transitive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—if class A is a friend of class B and class B is a friend of class C, you cannot infer that class A is a friend of class C.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4783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Modifying a Class’s </a:t>
            </a:r>
            <a:r>
              <a:rPr lang="en-US" sz="2400" b="1" i="1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with a Friend Function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9.23 defines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set the private data member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a stand-alone (global) function—it isn’t a member function of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When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invoked for object counter, line 41 passes counter as an argument to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rather than using a handle (such as the name of the object) to call the function, as in</a:t>
            </a:r>
          </a:p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counter.setX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Times New Roman" pitchFamily="18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error: setX not a member function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If you remove the friend declaration in line 8, you’ll receive error messages indicating that 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cannot modify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8158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16673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93357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Overloaded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It’s possible to specify overloaded functions as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 of a class.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Each function intended to be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must be explicitly declared in the class definition as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of the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23426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12192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58785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178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Definition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header </a:t>
            </a:r>
            <a:r>
              <a:rPr lang="en-US" altLang="en-US" dirty="0" err="1">
                <a:solidFill>
                  <a:srgbClr val="000000"/>
                </a:solidFill>
              </a:rPr>
              <a:t>Time.h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 9.1) contains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class definition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prototypes (lines 13–15) describe the class’s </a:t>
            </a:r>
            <a:r>
              <a:rPr lang="en-US" altLang="en-US" dirty="0">
                <a:solidFill>
                  <a:srgbClr val="000000"/>
                </a:solidFill>
              </a:rPr>
              <a:t>public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interface without revealing the member-function implementations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prototype in line 13 indicates that </a:t>
            </a:r>
            <a:r>
              <a:rPr lang="en-US" altLang="en-US" dirty="0" err="1">
                <a:solidFill>
                  <a:srgbClr val="000000"/>
                </a:solidFill>
              </a:rPr>
              <a:t>setTime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requires three </a:t>
            </a:r>
            <a:r>
              <a:rPr lang="en-US" altLang="en-US" dirty="0" err="1">
                <a:solidFill>
                  <a:srgbClr val="000000"/>
                </a:solidFill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parameters and returns </a:t>
            </a:r>
            <a:r>
              <a:rPr lang="en-US" altLang="en-US" dirty="0">
                <a:solidFill>
                  <a:srgbClr val="000000"/>
                </a:solidFill>
              </a:rPr>
              <a:t>void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prototypes for member functions </a:t>
            </a:r>
            <a:r>
              <a:rPr lang="en-US" altLang="en-US" dirty="0" err="1">
                <a:solidFill>
                  <a:srgbClr val="000000"/>
                </a:solidFill>
              </a:rPr>
              <a:t>toUniversalString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</a:rPr>
              <a:t>toStandardString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(lines 14–15) each specify that the function takes no arguments and returns a </a:t>
            </a:r>
            <a:r>
              <a:rPr lang="en-US" altLang="en-US" dirty="0">
                <a:solidFill>
                  <a:srgbClr val="000000"/>
                </a:solidFill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4232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12192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929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</a:t>
            </a:r>
          </a:p>
        </p:txBody>
      </p:sp>
      <p:sp>
        <p:nvSpPr>
          <p:cNvPr id="1392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Every object has access to its own address through a pointer called </a:t>
            </a:r>
            <a:r>
              <a:rPr lang="en-US" altLang="en-US" sz="3600" dirty="0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(a C++ keyword).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this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pointer is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part of the object itself—i.e., the memory occupied by the this pointer is not reflected in the result of a </a:t>
            </a:r>
            <a:r>
              <a:rPr lang="en-US" altLang="en-US" sz="36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sizeof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operation on the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Rather, the this pointer is passed (by the compiler) as an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implicit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argument to each of the object’s non-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member functions.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9677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Using the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to Avoid Naming Collisions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functions use the this pointer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implicitly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(as we’ve done so far) or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explicitly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reference an object’s data members and other member functions.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common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explicit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use of the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avoid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naming conflicts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between a class’s data members and member-function parameters (or other local variables).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26578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functions use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implicitly or explicitly to reference an object’s data members and other member functions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common explicit use of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avoid naming conflicts between a class’s data members and member-function parameters (or other local variables)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53946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35238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Type of the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type of the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depends on the type of the object and whether the member function in which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used is declared </a:t>
            </a:r>
            <a:r>
              <a:rPr lang="en-US" sz="32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a non-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the this pointer has the type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Employee*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—a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constant pointer to a </a:t>
            </a:r>
            <a:r>
              <a:rPr lang="en-US" sz="28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nonconstant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a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function, this has the type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Employee*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—a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constant pointer to a constant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3316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Implicitly and Explicitly Using the </a:t>
            </a:r>
            <a:r>
              <a:rPr lang="en-US" dirty="0">
                <a:solidFill>
                  <a:srgbClr val="3380E6"/>
                </a:solidFill>
              </a:rPr>
              <a:t>this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Pointer to Access an Object’s Data Members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9.24 demonstrates the implicit and explicit use of the this pointer to enable a member function of class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Test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print the private data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Test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9501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7807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0"/>
            <a:ext cx="955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40543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9.14.2  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>
                <a:solidFill>
                  <a:srgbClr val="3380E6"/>
                </a:solidFill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 to Enable Cascaded Function Calls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Another use of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enable </a:t>
            </a:r>
            <a:r>
              <a:rPr lang="en-US" sz="2800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cascaded member-function calls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—that is, invoking multiple functions sequentially in the same statement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program of Figs. 9.25–9.27 modifies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’s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setHour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setMinute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and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setSecond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such that each returns a reference to a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to enable cascaded member-function calls.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last statement in the body of each of these member functions returns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*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into a return type of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 &amp;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program of Fig. 9.27 creates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then uses it in 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cascaded member-function calls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97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3031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904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2523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81230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0625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0"/>
            <a:ext cx="977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66573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3064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2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28712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9.15  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Members</a:t>
            </a:r>
          </a:p>
        </p:txBody>
      </p:sp>
      <p:sp>
        <p:nvSpPr>
          <p:cNvPr id="1587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 certain cases, only one copy of a variable should be 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shared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by 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objects of a class.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n-US" sz="3200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data member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 used for these and other reasons.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Such a variable represents “</a:t>
            </a:r>
            <a:r>
              <a:rPr lang="en-US" altLang="en-US" sz="3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classwide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” information, i.e., data that is shared by all instances and is not specific to any one object of the class.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7236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26747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9.15.2  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and Initialization of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members have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 scope.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 must be initialized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exactly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once.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Fundamental-type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members are initialized by default to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0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C++11’s all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members can have in-class initializers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131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9.2.3  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Definition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header still specifies the class’s </a:t>
            </a:r>
            <a:r>
              <a:rPr lang="en-US" altLang="en-US" dirty="0">
                <a:solidFill>
                  <a:srgbClr val="000000"/>
                </a:solidFill>
              </a:rPr>
              <a:t>private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data members (lines 17–19)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uses a C++11 in-class list initializer to set the data member to 0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Compiler must know the data members of the class to determine how much memory to reserve for each object of the class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Including the header </a:t>
            </a:r>
            <a:r>
              <a:rPr lang="en-US" altLang="en-US" dirty="0" err="1">
                <a:solidFill>
                  <a:srgbClr val="000000"/>
                </a:solidFill>
              </a:rPr>
              <a:t>Time.h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client code (line 6 of Fig. 9.3) provides the compiler with the information it needs to ensure that the client code calls the member functions of class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correctly. 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8185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9.15.3  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Accessing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class’s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and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protected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members are normally accessed through the class’s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functions or friends.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class’s </a:t>
            </a:r>
            <a:r>
              <a:rPr lang="en-US" sz="2400" i="1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members exist even when no objects of that class exist.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access a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public static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 member when no objects of the class exist, simply prefix the class name and the scope resolution operator (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::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) to the name of the data member.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To access a private or protected static class member when no objects of the class exist, provide a public </a:t>
            </a:r>
            <a:r>
              <a:rPr lang="en-US" sz="2400" dirty="0">
                <a:solidFill>
                  <a:srgbClr val="FF0000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 and call the function by prefixing its name with the class name and scope resolution operator.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 is a service of the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specific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the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73025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738"/>
            <a:ext cx="12192000" cy="318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64450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9.15.4  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Demonstrating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program of Figs. 9.28–9.30 demonstrates a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private static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data member called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and a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public static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 called </a:t>
            </a:r>
            <a:r>
              <a:rPr lang="en-US" sz="3600" dirty="0" err="1">
                <a:solidFill>
                  <a:srgbClr val="000000"/>
                </a:solidFill>
                <a:cs typeface="Times New Roman" pitchFamily="18" charset="0"/>
              </a:rPr>
              <a:t>getCount</a:t>
            </a:r>
            <a:endParaRPr lang="en-US" sz="36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424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3120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4488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19009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7770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3099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72604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131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9.2.3  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Definition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Fig. 9.1, the class definition is enclosed in the following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include guard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 dirty="0">
                <a:solidFill>
                  <a:srgbClr val="00BF00"/>
                </a:solidFill>
                <a:latin typeface="Consolas" panose="020B0609020204030204" pitchFamily="49" charset="0"/>
              </a:rPr>
              <a:t>	// prevent multiple inclusions of header file</a:t>
            </a:r>
            <a:br>
              <a:rPr lang="en-US" altLang="en-US" sz="1900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ifndef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TIME_H</a:t>
            </a:r>
            <a:b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TIME_H</a:t>
            </a:r>
            <a:b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...</a:t>
            </a:r>
            <a:b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endif</a:t>
            </a:r>
            <a:endParaRPr lang="en-US" altLang="en-US" sz="19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Prevents the code between </a:t>
            </a:r>
            <a:r>
              <a:rPr lang="en-US" altLang="en-US" sz="2100" dirty="0">
                <a:solidFill>
                  <a:srgbClr val="000000"/>
                </a:solidFill>
              </a:rPr>
              <a:t>#</a:t>
            </a:r>
            <a:r>
              <a:rPr lang="en-US" altLang="en-US" sz="2100" dirty="0" err="1">
                <a:solidFill>
                  <a:srgbClr val="000000"/>
                </a:solidFill>
              </a:rPr>
              <a:t>ifndef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(which means “if not defined”) and </a:t>
            </a:r>
            <a:r>
              <a:rPr lang="en-US" altLang="en-US" sz="2100" dirty="0">
                <a:solidFill>
                  <a:srgbClr val="000000"/>
                </a:solidFill>
              </a:rPr>
              <a:t>#</a:t>
            </a:r>
            <a:r>
              <a:rPr lang="en-US" altLang="en-US" sz="2100" dirty="0" err="1">
                <a:solidFill>
                  <a:srgbClr val="000000"/>
                </a:solidFill>
              </a:rPr>
              <a:t>endif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from being </a:t>
            </a:r>
            <a:r>
              <a:rPr lang="en-US" altLang="en-US" sz="2100" dirty="0">
                <a:solidFill>
                  <a:srgbClr val="000000"/>
                </a:solidFill>
              </a:rPr>
              <a:t>#include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d if the name </a:t>
            </a:r>
            <a:r>
              <a:rPr lang="en-US" altLang="en-US" sz="2100" dirty="0">
                <a:solidFill>
                  <a:srgbClr val="000000"/>
                </a:solidFill>
              </a:rPr>
              <a:t>TIME_H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has been defined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100" dirty="0" err="1">
                <a:solidFill>
                  <a:srgbClr val="000000"/>
                </a:solidFill>
              </a:rPr>
              <a:t>Time.h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100" dirty="0">
                <a:solidFill>
                  <a:srgbClr val="000000"/>
                </a:solidFill>
              </a:rPr>
              <a:t>#include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d the first time, the identifier </a:t>
            </a:r>
            <a:r>
              <a:rPr lang="en-US" altLang="en-US" sz="2100" dirty="0">
                <a:solidFill>
                  <a:srgbClr val="000000"/>
                </a:solidFill>
              </a:rPr>
              <a:t>TIME_H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is not yet defined</a:t>
            </a:r>
          </a:p>
          <a:p>
            <a:pPr lvl="2">
              <a:lnSpc>
                <a:spcPct val="90000"/>
              </a:lnSpc>
            </a:pPr>
            <a:r>
              <a:rPr lang="en-US" altLang="en-US" sz="1900" dirty="0">
                <a:solidFill>
                  <a:srgbClr val="000000"/>
                </a:solidFill>
              </a:rPr>
              <a:t>#define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directive defines </a:t>
            </a:r>
            <a:r>
              <a:rPr lang="en-US" altLang="en-US" sz="1900" dirty="0">
                <a:solidFill>
                  <a:srgbClr val="000000"/>
                </a:solidFill>
              </a:rPr>
              <a:t>TIME_H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and the preprocessor includes the </a:t>
            </a:r>
            <a:r>
              <a:rPr lang="en-US" altLang="en-US" sz="1900" dirty="0" err="1">
                <a:solidFill>
                  <a:srgbClr val="000000"/>
                </a:solidFill>
              </a:rPr>
              <a:t>Time.h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header’s contents in the 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  <a:r>
              <a:rPr lang="en-US" altLang="en-US" sz="1900" dirty="0" err="1">
                <a:solidFill>
                  <a:srgbClr val="000000"/>
                </a:solidFill>
              </a:rPr>
              <a:t>cpp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file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header is </a:t>
            </a:r>
            <a:r>
              <a:rPr lang="en-US" altLang="en-US" dirty="0">
                <a:solidFill>
                  <a:srgbClr val="000000"/>
                </a:solidFill>
              </a:rPr>
              <a:t>#include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d again, </a:t>
            </a:r>
            <a:r>
              <a:rPr lang="en-US" altLang="en-US" dirty="0">
                <a:solidFill>
                  <a:srgbClr val="000000"/>
                </a:solidFill>
              </a:rPr>
              <a:t>TIME_H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defined already and the code between </a:t>
            </a:r>
            <a:r>
              <a:rPr lang="en-US" altLang="en-US" dirty="0">
                <a:solidFill>
                  <a:srgbClr val="000000"/>
                </a:solidFill>
              </a:rPr>
              <a:t>#</a:t>
            </a:r>
            <a:r>
              <a:rPr lang="en-US" altLang="en-US" dirty="0" err="1">
                <a:solidFill>
                  <a:srgbClr val="000000"/>
                </a:solidFill>
              </a:rPr>
              <a:t>ifndef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00"/>
                </a:solidFill>
              </a:rPr>
              <a:t>#</a:t>
            </a:r>
            <a:r>
              <a:rPr lang="en-US" altLang="en-US" dirty="0" err="1">
                <a:solidFill>
                  <a:srgbClr val="000000"/>
                </a:solidFill>
              </a:rPr>
              <a:t>endif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ignored by the preprocessor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89926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12192000" cy="27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602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313"/>
            <a:ext cx="12192000" cy="439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353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5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031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710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0"/>
            <a:ext cx="10044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61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Functions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 source-code file </a:t>
            </a:r>
            <a:r>
              <a:rPr lang="en-US" sz="3200" dirty="0">
                <a:solidFill>
                  <a:srgbClr val="000000"/>
                </a:solidFill>
              </a:rPr>
              <a:t>Time.cpp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(Fig. 9.2) defines class </a:t>
            </a:r>
            <a:r>
              <a:rPr lang="en-US" sz="3200" dirty="0">
                <a:solidFill>
                  <a:srgbClr val="000000"/>
                </a:solidFill>
              </a:rPr>
              <a:t>Time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’s member functions, which were declared in lines 13–15 of Fig. 9.1. 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sz="3200" dirty="0" err="1">
                <a:solidFill>
                  <a:srgbClr val="000000"/>
                </a:solidFill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functions, the </a:t>
            </a:r>
            <a:r>
              <a:rPr lang="en-US" sz="3200" dirty="0" err="1">
                <a:solidFill>
                  <a:srgbClr val="000000"/>
                </a:solidFill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keyword must appear in both the function prototypes (Fig. 9.1, lines 14–15) and the function definitions (Fig. 9.2, lines 26 and 34)</a:t>
            </a:r>
            <a:endParaRPr 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107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042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936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Resolution Operator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member function’s name (lines 12, 26 and 34) is preceded by the class name and the scope resolution operator (</a:t>
            </a:r>
            <a:r>
              <a:rPr lang="en-US" altLang="en-US" dirty="0">
                <a:solidFill>
                  <a:srgbClr val="000000"/>
                </a:solidFill>
              </a:rPr>
              <a:t>::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“ties” them to the (now separate)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class definition (Fig. 9.1).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Time::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tells the compiler that each member function is within that class’s scope and its name is known to other class members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Without </a:t>
            </a:r>
            <a:r>
              <a:rPr lang="en-US" altLang="en-US" dirty="0">
                <a:solidFill>
                  <a:srgbClr val="000000"/>
                </a:solidFill>
              </a:rPr>
              <a:t>Time::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preceding each function name, these functions would not be recognized by the compiler as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Instead, the compiler would consider them “free” or “loose” functions, like </a:t>
            </a:r>
            <a:r>
              <a:rPr lang="en-US" altLang="en-US" dirty="0">
                <a:solidFill>
                  <a:srgbClr val="000000"/>
                </a:solidFill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—these are also called global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Such functions cannot access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private data or call the class’s member functions, without specifying an object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68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6452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Resolution Operator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indicate that the member functions in </a:t>
            </a:r>
            <a:r>
              <a:rPr lang="en-US" altLang="en-US" sz="3200" dirty="0">
                <a:solidFill>
                  <a:srgbClr val="000000"/>
                </a:solidFill>
              </a:rPr>
              <a:t>Time.cpp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are part of class </a:t>
            </a:r>
            <a:r>
              <a:rPr lang="en-US" altLang="en-US" sz="3200" dirty="0">
                <a:solidFill>
                  <a:srgbClr val="000000"/>
                </a:solidFill>
              </a:rPr>
              <a:t>Time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include the </a:t>
            </a:r>
            <a:r>
              <a:rPr lang="en-US" altLang="en-US" sz="3200" dirty="0" err="1">
                <a:solidFill>
                  <a:srgbClr val="000000"/>
                </a:solidFill>
              </a:rPr>
              <a:t>Time.h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header (Fig. 9.2, line 7)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allows us to use the class name </a:t>
            </a:r>
            <a:r>
              <a:rPr lang="en-US" altLang="en-US" sz="2800" dirty="0">
                <a:solidFill>
                  <a:srgbClr val="000000"/>
                </a:solidFill>
              </a:rPr>
              <a:t>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dirty="0">
                <a:solidFill>
                  <a:srgbClr val="000000"/>
                </a:solidFill>
              </a:rPr>
              <a:t>Time.cpp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file (lines 12, 26 and 34)</a:t>
            </a:r>
          </a:p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When compiling </a:t>
            </a:r>
            <a:r>
              <a:rPr lang="en-US" altLang="en-US" sz="3200" dirty="0">
                <a:solidFill>
                  <a:srgbClr val="000000"/>
                </a:solidFill>
              </a:rPr>
              <a:t>Time.cpp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the compiler uses </a:t>
            </a:r>
            <a:r>
              <a:rPr lang="en-US" altLang="en-US" sz="3200" dirty="0" err="1">
                <a:solidFill>
                  <a:srgbClr val="000000"/>
                </a:solidFill>
              </a:rPr>
              <a:t>Time.h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ensure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first line of each member function (lines 12, 26 and 34) matches its prototype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each member function knows about the class’s data members and other member functions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459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9.2.7  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setTime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Throwing Exceptions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00"/>
                </a:solidFill>
              </a:rPr>
              <a:t>setTime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tests each argument to determine whether the value is in range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any of the values is outside its range, </a:t>
            </a:r>
            <a:r>
              <a:rPr lang="en-US" altLang="en-US" sz="2800" dirty="0" err="1">
                <a:solidFill>
                  <a:srgbClr val="000000"/>
                </a:solidFill>
              </a:rPr>
              <a:t>setTime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throws an </a:t>
            </a:r>
            <a:r>
              <a:rPr lang="en-US" altLang="en-US" sz="2800" dirty="0" err="1">
                <a:solidFill>
                  <a:srgbClr val="000000"/>
                </a:solidFill>
              </a:rPr>
              <a:t>invalid_argument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exception (from header </a:t>
            </a:r>
            <a:r>
              <a:rPr lang="en-US" altLang="en-US" sz="2800" dirty="0">
                <a:solidFill>
                  <a:srgbClr val="000000"/>
                </a:solidFill>
              </a:rPr>
              <a:t>&lt;</a:t>
            </a:r>
            <a:r>
              <a:rPr lang="en-US" altLang="en-US" sz="2800" dirty="0" err="1">
                <a:solidFill>
                  <a:srgbClr val="000000"/>
                </a:solidFill>
              </a:rPr>
              <a:t>stdexcept</a:t>
            </a:r>
            <a:r>
              <a:rPr lang="en-US" altLang="en-US" sz="2800" dirty="0">
                <a:solidFill>
                  <a:srgbClr val="000000"/>
                </a:solidFill>
              </a:rPr>
              <a:t>&gt;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notifies the client code that an invalid argument was received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Can use </a:t>
            </a:r>
            <a:r>
              <a:rPr lang="en-US" altLang="en-US" sz="2400" dirty="0">
                <a:solidFill>
                  <a:srgbClr val="000000"/>
                </a:solidFill>
              </a:rPr>
              <a:t>try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altLang="en-US" sz="2400" dirty="0">
                <a:solidFill>
                  <a:srgbClr val="000000"/>
                </a:solidFill>
              </a:rPr>
              <a:t>catch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catch exceptions and attempt to recover from them (Fig. 9.3)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</a:rPr>
              <a:t>throw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statement creates a new object of type </a:t>
            </a:r>
            <a:r>
              <a:rPr lang="en-US" altLang="en-US" sz="2800" dirty="0" err="1">
                <a:solidFill>
                  <a:srgbClr val="000000"/>
                </a:solidFill>
              </a:rPr>
              <a:t>invalid_argument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immediately terminates </a:t>
            </a:r>
            <a:r>
              <a:rPr lang="en-US" altLang="en-US" sz="2800" dirty="0" err="1">
                <a:solidFill>
                  <a:srgbClr val="000000"/>
                </a:solidFill>
              </a:rPr>
              <a:t>setTime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returns the exception to the code that attempted to set the time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4521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err="1">
                <a:solidFill>
                  <a:srgbClr val="000000"/>
                </a:solidFill>
              </a:rPr>
              <a:t>toUniversalString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returns a </a:t>
            </a:r>
            <a:r>
              <a:rPr lang="en-US" altLang="en-US" sz="2800" dirty="0">
                <a:solidFill>
                  <a:srgbClr val="000000"/>
                </a:solidFill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containing the time formatted as universal time with three colon-separated pairs of digits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1:30:07 PM is returned as "13:30:07". </a:t>
            </a:r>
          </a:p>
          <a:p>
            <a:pPr>
              <a:lnSpc>
                <a:spcPct val="90000"/>
              </a:lnSpc>
            </a:pPr>
            <a:r>
              <a:rPr lang="en-US" altLang="en-US" sz="2800" dirty="0" err="1">
                <a:solidFill>
                  <a:srgbClr val="000000"/>
                </a:solidFill>
              </a:rPr>
              <a:t>ostringstream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800" dirty="0">
                <a:solidFill>
                  <a:srgbClr val="000000"/>
                </a:solidFill>
              </a:rPr>
              <a:t>&lt;</a:t>
            </a:r>
            <a:r>
              <a:rPr lang="en-US" altLang="en-US" sz="2800" dirty="0" err="1">
                <a:solidFill>
                  <a:srgbClr val="000000"/>
                </a:solidFill>
              </a:rPr>
              <a:t>sstream</a:t>
            </a:r>
            <a:r>
              <a:rPr lang="en-US" altLang="en-US" sz="2800" dirty="0">
                <a:solidFill>
                  <a:srgbClr val="000000"/>
                </a:solidFill>
              </a:rPr>
              <a:t>&gt;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objects provide the same functionality as </a:t>
            </a:r>
            <a:r>
              <a:rPr lang="en-US" altLang="en-US" sz="2800" dirty="0" err="1">
                <a:solidFill>
                  <a:srgbClr val="000000"/>
                </a:solidFill>
              </a:rPr>
              <a:t>cout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but write their output to </a:t>
            </a:r>
            <a:r>
              <a:rPr lang="en-US" altLang="en-US" sz="2800" dirty="0">
                <a:solidFill>
                  <a:srgbClr val="000000"/>
                </a:solidFill>
              </a:rPr>
              <a:t>string</a:t>
            </a: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</a:rPr>
              <a:t>ostringstream</a:t>
            </a:r>
            <a:r>
              <a:rPr lang="en-US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</a:rPr>
              <a:t>str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gets the formatted </a:t>
            </a:r>
            <a:r>
              <a:rPr lang="en-US" altLang="en-US" sz="2400" dirty="0">
                <a:solidFill>
                  <a:srgbClr val="000000"/>
                </a:solidFill>
              </a:rPr>
              <a:t>string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974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Parameterized stream manipulator </a:t>
            </a:r>
            <a:r>
              <a:rPr lang="en-US" altLang="en-US" sz="2800" dirty="0" err="1">
                <a:solidFill>
                  <a:srgbClr val="000000"/>
                </a:solidFill>
              </a:rPr>
              <a:t>setfill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specifies the fill character that’s displayed when an integer is output in a field wider than the number of digits in the value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fill characters appear to the left of the digits in the number, because the number is right aligned by default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for left-aligned values (specified with the </a:t>
            </a:r>
            <a:r>
              <a:rPr lang="en-US" altLang="en-US" sz="2400" dirty="0">
                <a:solidFill>
                  <a:srgbClr val="000000"/>
                </a:solidFill>
              </a:rPr>
              <a:t>left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stream manipulator) the fill characters would appear to the right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the minute value is 2, it will be displayed as 02, because the fill character is set to zero (</a:t>
            </a:r>
            <a:r>
              <a:rPr lang="en-US" altLang="en-US" sz="2800" dirty="0">
                <a:solidFill>
                  <a:srgbClr val="000000"/>
                </a:solidFill>
              </a:rPr>
              <a:t>'0'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the number being output fills the specified field, the fill character will not be displayed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4862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Once the fill character is specified with </a:t>
            </a:r>
            <a:r>
              <a:rPr lang="en-US" altLang="en-US" sz="2800" dirty="0" err="1">
                <a:solidFill>
                  <a:srgbClr val="000000"/>
                </a:solidFill>
              </a:rPr>
              <a:t>setfill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it applies for all subsequent values that are displayed in fields wider than the value being displayed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>
                <a:solidFill>
                  <a:srgbClr val="FF0000"/>
                </a:solidFill>
              </a:rPr>
              <a:t>setfill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 is a sticky setting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is in contrast to </a:t>
            </a:r>
            <a:r>
              <a:rPr lang="en-US" altLang="en-US" sz="2800" dirty="0" err="1">
                <a:solidFill>
                  <a:srgbClr val="000000"/>
                </a:solidFill>
              </a:rPr>
              <a:t>setw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which applies only to the next value displayed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>
                <a:solidFill>
                  <a:srgbClr val="FF0000"/>
                </a:solidFill>
              </a:rPr>
              <a:t>setw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400" dirty="0" err="1">
                <a:solidFill>
                  <a:srgbClr val="FF0000"/>
                </a:solidFill>
                <a:latin typeface="Cambria" panose="02040503050406030204" pitchFamily="18" charset="0"/>
              </a:rPr>
              <a:t>nonsticky</a:t>
            </a:r>
            <a:r>
              <a:rPr lang="en-US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 setting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Line 30 calls </a:t>
            </a:r>
            <a:r>
              <a:rPr lang="en-US" altLang="en-US" sz="2800" dirty="0" err="1">
                <a:solidFill>
                  <a:srgbClr val="000000"/>
                </a:solidFill>
              </a:rPr>
              <a:t>ostringstream</a:t>
            </a:r>
            <a:r>
              <a:rPr lang="en-US" altLang="en-US" sz="28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</a:rPr>
              <a:t>str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to get the formatted </a:t>
            </a:r>
            <a:r>
              <a:rPr lang="en-US" altLang="en-US" sz="2800" dirty="0">
                <a:solidFill>
                  <a:srgbClr val="000000"/>
                </a:solidFill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which is returned to the client. 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852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0"/>
            <a:ext cx="9493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445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75"/>
            <a:ext cx="121920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279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Time Class Member Function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toStandardString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rgbClr val="000000"/>
                </a:solidFill>
              </a:rPr>
              <a:t>toStandardString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returns a </a:t>
            </a:r>
            <a:r>
              <a:rPr lang="en-US" sz="2400" dirty="0">
                <a:solidFill>
                  <a:srgbClr val="000000"/>
                </a:solidFill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containing the time formatted as standard time with the hour, minute and second values separated by colons and followed by an AM or PM indicator 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</a:rPr>
              <a:t>10:54:27 AM and 1:27:06 PM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Line 36 uses the conditional operator (</a:t>
            </a:r>
            <a:r>
              <a:rPr lang="en-US" sz="2400" dirty="0">
                <a:solidFill>
                  <a:srgbClr val="000000"/>
                </a:solidFill>
              </a:rPr>
              <a:t>?: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to determine the value of hour to be displayed—if the hour is 0 or 12 (AM or PM, respectively), it appears as 12; otherwise, we use the remainder operator (</a:t>
            </a:r>
            <a:r>
              <a:rPr lang="en-US" sz="2400" dirty="0">
                <a:solidFill>
                  <a:srgbClr val="000000"/>
                </a:solidFill>
              </a:rPr>
              <a:t>%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to have the hour appear as a value from 1 to 11 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conditional operator in line 38 determines whether AM or PM will be displayed. 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Line 39 calls </a:t>
            </a:r>
            <a:r>
              <a:rPr lang="en-US" sz="2400" dirty="0" err="1">
                <a:solidFill>
                  <a:srgbClr val="000000"/>
                </a:solidFill>
              </a:rPr>
              <a:t>ostringstream</a:t>
            </a:r>
            <a:r>
              <a:rPr 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to return the formatted string. 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30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Implicitly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Inlining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If a member function is defined in the class’s body, the compiler attempts to inline calls to the member function.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29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5365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121920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5999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Implicitly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Inlining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err="1">
                <a:solidFill>
                  <a:srgbClr val="000000"/>
                </a:solidFill>
              </a:rPr>
              <a:t>toUniversalString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3600" dirty="0" err="1">
                <a:solidFill>
                  <a:srgbClr val="000000"/>
                </a:solidFill>
              </a:rPr>
              <a:t>toStandardString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take no arguments, because these member functions implicitly know that they’re to create </a:t>
            </a:r>
            <a:r>
              <a:rPr lang="en-US" sz="3600" dirty="0">
                <a:solidFill>
                  <a:srgbClr val="000000"/>
                </a:solidFill>
              </a:rPr>
              <a:t>string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representations of the data for the particular </a:t>
            </a:r>
            <a:r>
              <a:rPr lang="en-US" sz="3600" dirty="0">
                <a:solidFill>
                  <a:srgbClr val="000000"/>
                </a:solidFill>
              </a:rPr>
              <a:t>Time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 on which they’re invoked</a:t>
            </a:r>
          </a:p>
          <a:p>
            <a:pPr lvl="1"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Can make member-function calls more concise than conventional function calls in procedural programming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451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6369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0"/>
            <a:ext cx="11628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7372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004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Class Time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used as a type in object, array, pointer and reference declarations as follows:</a:t>
            </a:r>
          </a:p>
          <a:p>
            <a:pPr lvl="1"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 sunset; // object of type Time</a:t>
            </a:r>
          </a:p>
          <a:p>
            <a:pPr lvl="1"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array&lt; Time,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arrayOfTimes;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array of 5 Time objects</a:t>
            </a:r>
          </a:p>
          <a:p>
            <a:pPr lvl="1"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 &amp;dinnerTime = sunset;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reference to a Time object</a:t>
            </a:r>
          </a:p>
          <a:p>
            <a:pPr lvl="1"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 *timePtr = &amp;dinnerTime;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pointer to a Time object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Figure 9.3 uses class </a:t>
            </a:r>
            <a:r>
              <a:rPr lang="en-US" dirty="0">
                <a:latin typeface="Consolas" panose="020B0609020204030204" pitchFamily="49" charset="0"/>
                <a:cs typeface="Times New Roman" pitchFamily="18" charset="0"/>
              </a:rPr>
              <a:t>Time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Separating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interface from the implementation of its member functions does not affect the way that this client code uses the class</a:t>
            </a: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55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0"/>
            <a:ext cx="9613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193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733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080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6108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Using Class Time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Line 16 creates the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object </a:t>
            </a:r>
            <a:r>
              <a:rPr lang="en-US" dirty="0">
                <a:cs typeface="Times New Roman" pitchFamily="18" charset="0"/>
              </a:rPr>
              <a:t>t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Recall that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does not define a constructor, so line 16 invokes the compiler-generated default constructor, and </a:t>
            </a:r>
            <a:r>
              <a:rPr lang="en-US" dirty="0">
                <a:cs typeface="Times New Roman" pitchFamily="18" charset="0"/>
              </a:rPr>
              <a:t>t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hour, minute and second are set to </a:t>
            </a:r>
            <a:r>
              <a:rPr lang="en-US" dirty="0">
                <a:cs typeface="Times New Roman" pitchFamily="18" charset="0"/>
              </a:rPr>
              <a:t>0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via their initializers in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definition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To illustrate that the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member function validates its arguments, line 24 calls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with invalid arguments 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This statement is placed in a </a:t>
            </a:r>
            <a:r>
              <a:rPr lang="en-US" dirty="0">
                <a:cs typeface="Times New Roman" pitchFamily="18" charset="0"/>
              </a:rPr>
              <a:t>try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block 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When an exception occurs, it’ s caught at lines 26–28, and line 27 displays the exception’s error message by calling its </a:t>
            </a:r>
            <a:r>
              <a:rPr lang="en-US" dirty="0">
                <a:cs typeface="Times New Roman" pitchFamily="18" charset="0"/>
              </a:rPr>
              <a:t>what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member function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Line 31 displays the time again to confirm that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did not change the time when invalid arguments were supplied</a:t>
            </a: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659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9.2.13  </a:t>
            </a:r>
            <a:r>
              <a:rPr lang="en-US" dirty="0">
                <a:solidFill>
                  <a:srgbClr val="3380E6"/>
                </a:solidFill>
              </a:rPr>
              <a:t>Object Size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People new to object-oriented programming often suppose that objects must be quite large because they contain data members and member functions.</a:t>
            </a:r>
          </a:p>
          <a:p>
            <a:pPr eaLnBrk="1" hangingPunct="1">
              <a:defRPr/>
            </a:pPr>
            <a:r>
              <a:rPr 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Logically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this is true—you may think of objects as containing data and functions (and our discussion has certainly encouraged this view); </a:t>
            </a:r>
            <a:r>
              <a:rPr 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physically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however, this is not true.</a:t>
            </a: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2320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8"/>
            <a:ext cx="121920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731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diagram in Fig. 9.4 shows the compilation and linking process that results in an executable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 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Often a class’s interface and implementation will be created and compiled by one programmer and used by a separate programmer who implements the client code that uses the class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Diagram shows what’s required by both the class-implementation programmer and the client-code programmer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Dashed lines show the pieces required by the class-implementation programmer, the client-code programmer and the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 user, respectively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6158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901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5716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A class-implementation programmer responsible for creating a reusable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class creates the header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and the source-code file </a:t>
            </a:r>
            <a:r>
              <a:rPr lang="en-US" dirty="0">
                <a:cs typeface="Times New Roman" pitchFamily="18" charset="0"/>
              </a:rPr>
              <a:t>Time.cpp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that </a:t>
            </a:r>
            <a:r>
              <a:rPr lang="en-US" dirty="0">
                <a:cs typeface="Times New Roman" pitchFamily="18" charset="0"/>
              </a:rPr>
              <a:t>#include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 the header, then compiles the source-code file to create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object code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To hide the class’s member-function implementation details, the class-implementation programmer would provide the client-code programmer with the header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(which specifies the class’s interface and data members) and the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object code (i.e., the machine-code instructions that represent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 functions).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363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client-code programmer is not given </a:t>
            </a:r>
            <a:r>
              <a:rPr lang="en-US" dirty="0">
                <a:cs typeface="Times New Roman" pitchFamily="18" charset="0"/>
              </a:rPr>
              <a:t>Time.cpp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, so the client remains unaware of how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 functions are implemented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client-code programmer needs to know only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interface to use the class and must be able to link its object code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Since the interface of the class is part of the class definition in the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header, the client-code programmer must have access to this file and must </a:t>
            </a:r>
            <a:r>
              <a:rPr lang="en-US" dirty="0">
                <a:cs typeface="Times New Roman" pitchFamily="18" charset="0"/>
              </a:rPr>
              <a:t>#include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it in the client’s source-code file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When the client code is compiled, the compiler uses the class definition in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to ensure that the main function creates and manipulates objects of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correctly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879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chapter takes a deeper look at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Coverage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Using an </a:t>
            </a:r>
            <a:r>
              <a:rPr lang="en-US" alt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include guard </a:t>
            </a:r>
            <a:r>
              <a:rPr lang="en-US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in a header to prevent header code from being included in the same source code file more than once.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Using an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create string representations of objects.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 overview of the compile/link process.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Accessing object members via the object’s name, a reference to an object and a pointer to an object.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Access functions that can read or write an object’s data members.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Utility functions—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 that support the operation of the class’s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2400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To create the executable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application, the last step is to link 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object code for the </a:t>
            </a:r>
            <a:r>
              <a:rPr lang="en-US" dirty="0">
                <a:cs typeface="Times New Roman" pitchFamily="18" charset="0"/>
              </a:rPr>
              <a:t>main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function (i.e., the client code),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object code for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member-function implementations, and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C++ Standard Library object code for the C++ classes (e.g., </a:t>
            </a:r>
            <a:r>
              <a:rPr lang="en-US" dirty="0">
                <a:cs typeface="Times New Roman" pitchFamily="18" charset="0"/>
              </a:rPr>
              <a:t>string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) used by the class-implementation programmer and the client-code programmer.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linker’s output is the executable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 that users can execute to create and manipulate a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object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Compilers and IDEs typically invoke the linker for you after compiling your 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5010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Compiling Programs Containing Two or More Source-Code Files 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In Microsoft Visual Studio, add to your project all the headers and source-code files that make up a program, then build and run the project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For GNU C++, open a shell and change to the directory containing all the files for a given program, then execute the following command:</a:t>
            </a:r>
          </a:p>
          <a:p>
            <a:pPr lvl="2">
              <a:defRPr/>
            </a:pPr>
            <a:r>
              <a:rPr lang="en-US" dirty="0">
                <a:cs typeface="Times New Roman" pitchFamily="18" charset="0"/>
              </a:rPr>
              <a:t>g++ -</a:t>
            </a:r>
            <a:r>
              <a:rPr lang="en-US" dirty="0" err="1">
                <a:cs typeface="Times New Roman" pitchFamily="18" charset="0"/>
              </a:rPr>
              <a:t>std</a:t>
            </a:r>
            <a:r>
              <a:rPr lang="en-US" dirty="0">
                <a:cs typeface="Times New Roman" pitchFamily="18" charset="0"/>
              </a:rPr>
              <a:t>=</a:t>
            </a:r>
            <a:r>
              <a:rPr lang="en-US" dirty="0" err="1">
                <a:cs typeface="Times New Roman" pitchFamily="18" charset="0"/>
              </a:rPr>
              <a:t>c++</a:t>
            </a:r>
            <a:r>
              <a:rPr lang="en-US" dirty="0">
                <a:cs typeface="Times New Roman" pitchFamily="18" charset="0"/>
              </a:rPr>
              <a:t>14 *.</a:t>
            </a:r>
            <a:r>
              <a:rPr lang="en-US" dirty="0" err="1">
                <a:cs typeface="Times New Roman" pitchFamily="18" charset="0"/>
              </a:rPr>
              <a:t>cpp</a:t>
            </a:r>
            <a:r>
              <a:rPr lang="en-US" dirty="0">
                <a:cs typeface="Times New Roman" pitchFamily="18" charset="0"/>
              </a:rPr>
              <a:t> -o </a:t>
            </a:r>
            <a:r>
              <a:rPr lang="en-US" dirty="0" err="1">
                <a:cs typeface="Times New Roman" pitchFamily="18" charset="0"/>
              </a:rPr>
              <a:t>ExecutableName</a:t>
            </a:r>
            <a:endParaRPr lang="en-US" dirty="0">
              <a:cs typeface="Times New Roman" pitchFamily="18" charset="0"/>
            </a:endParaRPr>
          </a:p>
          <a:p>
            <a:pPr lvl="2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*.</a:t>
            </a:r>
            <a:r>
              <a:rPr lang="en-US" dirty="0" err="1">
                <a:latin typeface="Cambria" panose="02040503050406030204" pitchFamily="18" charset="0"/>
                <a:cs typeface="Times New Roman" pitchFamily="18" charset="0"/>
              </a:rPr>
              <a:t>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specifies to compile and link all of the source-code files in the current directory—the preprocessor automatically locates the headers in that directory.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For Apple </a:t>
            </a:r>
            <a:r>
              <a:rPr lang="en-US" dirty="0" err="1">
                <a:latin typeface="Cambria" panose="02040503050406030204" pitchFamily="18" charset="0"/>
                <a:cs typeface="Times New Roman" pitchFamily="18" charset="0"/>
              </a:rPr>
              <a:t>Xcode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, add to your project all the headers and source-code files that make up a program, then build and run the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9033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Scope and Accessing Class Members 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class’s data members and member functions belong to that class’s scope.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Nonmember functions are defined at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global namespace scope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by default.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Within a class’s scope, class members are immediately accessible by all of that class’s member functions and can be referenced by name.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Outside a class’s scope,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class members are referenced through one of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handles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an object—an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object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an object or a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an object.</a:t>
            </a: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0760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Dot (</a:t>
            </a: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) and Arrow (</a:t>
            </a: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) Member Selection Operators</a:t>
            </a:r>
          </a:p>
          <a:p>
            <a:pPr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As you know, you can use an object’s name—or a reference to an object—followed by the dot member-selection operator (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to access an object’s members</a:t>
            </a:r>
          </a:p>
          <a:p>
            <a:pPr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To reference an object’s members via a pointer to an object, follow the pointer name by the arrow member-selection operator (</a:t>
            </a:r>
            <a:r>
              <a:rPr lang="en-US" sz="2500" dirty="0">
                <a:solidFill>
                  <a:srgbClr val="000000"/>
                </a:solidFill>
              </a:rPr>
              <a:t>-&gt;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and the member name, as in </a:t>
            </a:r>
            <a:r>
              <a:rPr 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pointerName</a:t>
            </a:r>
            <a:r>
              <a:rPr lang="en-US" sz="2500" dirty="0">
                <a:solidFill>
                  <a:srgbClr val="000000"/>
                </a:solidFill>
              </a:rPr>
              <a:t>-&gt;</a:t>
            </a:r>
            <a:r>
              <a:rPr 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memberName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660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9.4  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Accessing public Class Members Through Objects, References and Pointers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Consider an Account class that has a public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setBalance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function. Given the following declarations:</a:t>
            </a:r>
          </a:p>
          <a:p>
            <a:pPr marL="109537" indent="0">
              <a:lnSpc>
                <a:spcPct val="80000"/>
              </a:lnSpc>
              <a:buNone/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account;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accountRef refers to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&amp;accountRef = account; 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accountPtr points to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*accountPtr = &amp;account; 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endParaRPr lang="en-US" sz="2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0242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You can invoke member function setBalance using the dot (.) and arrow (-&gt;) member selection operators as follows: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endParaRPr lang="en-US" sz="27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account.setBalance( 123.45 ); 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a reference to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accountRef.setBalance( 123.45 );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a pointer to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accountPtr-&gt;setBalance( 123.45 );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6477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Access Functions and Utility Functions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r>
              <a:rPr lang="en-US" b="1" i="1" dirty="0">
                <a:latin typeface="Cambria" panose="02040503050406030204" pitchFamily="18" charset="0"/>
              </a:rPr>
              <a:t>Access Functions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</a:rPr>
              <a:t>Access 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read or display data.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 common use for access functions is to test the truth or falsity of conditions—such functions are often called 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</a:rPr>
              <a:t>predicate 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marL="109537" indent="0"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Utility Functions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</a:rPr>
              <a:t>utility function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(also called a 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</a:rPr>
              <a:t>helper function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) is a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that supports the operation of the class’s other member functions.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4529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9.6  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Case Study: Constructors with Default Arguments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Figs. 9.4–9.6 enhances class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demonstrate how arguments are implicitly passed to a constructor. 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969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9.6.1  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with Default Arguments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Like other functions, constructors can specify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default arguments.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Line 13 of Fig. 9.5 declares a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constructor with default arguments, specifying a default value of zero for each argument passed to the constructor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constructor is declared </a:t>
            </a:r>
            <a:r>
              <a:rPr lang="en-US" altLang="en-US" dirty="0">
                <a:solidFill>
                  <a:srgbClr val="000000"/>
                </a:solidFill>
              </a:rPr>
              <a:t>explicit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because it can be called with one argument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discuss </a:t>
            </a:r>
            <a:r>
              <a:rPr lang="en-US" altLang="en-US" dirty="0">
                <a:solidFill>
                  <a:srgbClr val="000000"/>
                </a:solidFill>
              </a:rPr>
              <a:t>explicit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constructors in detail in Section 10.13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2264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263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Coverage includes (cont.):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How default arguments can be used in constructors.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Destructors that perform “termination housekeeping” on objects before they’re destroyed.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which constructors and destructors are called.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How returning a reference or pointer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data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breaks the encapsulation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a class, allowing client code to directly access an object’s data.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Default 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assignment to assign an object of a class to another object of the same class.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6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8955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1346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7848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7236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0198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1063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23986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1743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87513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19883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9.6  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Case Study: Constructors with Default Arguments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Notes Regarding Time’s Set and Get Functions and Constructor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’s 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set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get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functions are called throughout the class’s body.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each case, these functions could have accessed the class’s </a:t>
            </a:r>
            <a:r>
              <a:rPr lang="en-US" sz="2800" dirty="0">
                <a:solidFill>
                  <a:srgbClr val="000000"/>
                </a:solidFill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directly.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Consider changing the representation of the time from three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values (requiring 12 bytes of memory on systems with four-byte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s) to a single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value representing the total number of seconds that have elapsed since midnight (requiring only four bytes of memory).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we made such a change, only the bodies of the functions that access the </a:t>
            </a:r>
            <a:r>
              <a:rPr lang="en-US" sz="2800" dirty="0">
                <a:solidFill>
                  <a:srgbClr val="000000"/>
                </a:solidFill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directly would need to change.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No need to modify the bodies of the other functions.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8419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672353" y="1219201"/>
            <a:ext cx="10910047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Coverage includes (cont.):</a:t>
            </a:r>
          </a:p>
          <a:p>
            <a:pPr lvl="1" eaLnBrk="1" hangingPunct="1"/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objects and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 to prevent modifications of objects and enforce the principle of least privilege. </a:t>
            </a:r>
          </a:p>
          <a:p>
            <a:pPr lvl="1" eaLnBrk="1" hangingPunct="1"/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Composition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 form of reuse in which a class can have objects of other classes as members. </a:t>
            </a:r>
          </a:p>
          <a:p>
            <a:pPr lvl="1" eaLnBrk="1" hangingPunct="1"/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Friendship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specify that a </a:t>
            </a:r>
            <a:r>
              <a:rPr lang="en-US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nonmember function can also access a class’s non-public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 technique that’s often used in </a:t>
            </a:r>
            <a:r>
              <a:rPr lang="en-US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operator overloading for performance reasons. 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pointer, which is an implicit argument in all calls to a class’s non-static member functions, allowing them to access the correct object’s data members and non-static member functions.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0949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3381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8605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6515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335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7752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9.6.2  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Overloaded Constructors and C++11 Delegating Constructors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In Figs. 9.5–9.7, the </a:t>
            </a:r>
            <a:r>
              <a:rPr lang="en-US" sz="2300" dirty="0">
                <a:cs typeface="Times New Roman" pitchFamily="18" charset="0"/>
              </a:rPr>
              <a:t>Time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 constructor with three parameters had a default argument for each parameter. We could have defined that constructor instead as four overloaded constructors with the following prototypes:</a:t>
            </a:r>
            <a:endParaRPr lang="en-US" sz="2000" dirty="0">
              <a:latin typeface="Cambria" panose="02040503050406030204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Time();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default hour, minute and second to 0</a:t>
            </a:r>
          </a:p>
          <a:p>
            <a:pPr lvl="1">
              <a:defRPr/>
            </a:pP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Time(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 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hour; default minute and second to 0</a:t>
            </a:r>
          </a:p>
          <a:p>
            <a:pPr lvl="1">
              <a:defRPr/>
            </a:pP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Time(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 and minute; default second to 0</a:t>
            </a:r>
          </a:p>
          <a:p>
            <a:pPr lvl="1">
              <a:defRPr/>
            </a:pP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Time(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 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hour, minute and second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C++11 allows constructors to call other constructors in the same class. </a:t>
            </a:r>
          </a:p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The calling constructor is known as a </a:t>
            </a:r>
            <a:r>
              <a:rPr lang="en-US" sz="2300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delegating constructor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—it </a:t>
            </a:r>
            <a:r>
              <a:rPr lang="en-US" sz="2300" i="1" dirty="0">
                <a:latin typeface="Cambria" panose="02040503050406030204" pitchFamily="18" charset="0"/>
                <a:cs typeface="Times New Roman" pitchFamily="18" charset="0"/>
              </a:rPr>
              <a:t>delegates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 its work to another constructor. </a:t>
            </a:r>
          </a:p>
          <a:p>
            <a:pPr eaLnBrk="1" hangingPunct="1">
              <a:defRPr/>
            </a:pPr>
            <a:endParaRPr lang="en-US" sz="2000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8053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9.6.2  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Overloaded Constructors and C++11 Delegating Constructors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The first three of the four </a:t>
            </a:r>
            <a:r>
              <a:rPr lang="en-US" sz="2400" dirty="0">
                <a:cs typeface="Times New Roman" pitchFamily="18" charset="0"/>
              </a:rPr>
              <a:t>Time</a:t>
            </a: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 constructors can delegate work to one with three </a:t>
            </a:r>
            <a:r>
              <a:rPr lang="en-US" sz="2400" dirty="0" err="1">
                <a:cs typeface="Times New Roman" pitchFamily="18" charset="0"/>
              </a:rPr>
              <a:t>int</a:t>
            </a: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 arguments, passing 0 as the default value for the extra parameters. </a:t>
            </a:r>
          </a:p>
          <a:p>
            <a:pPr>
              <a:defRPr/>
            </a:pP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Use a member initializer with the name of the class as follows:</a:t>
            </a:r>
          </a:p>
          <a:p>
            <a:pPr marL="887412" lvl="3" indent="0">
              <a:defRPr/>
            </a:pPr>
            <a:r>
              <a:rPr lang="en-US" sz="2000" dirty="0">
                <a:cs typeface="Times New Roman" pitchFamily="18" charset="0"/>
              </a:rPr>
              <a:t>Time::Time() : Time(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) {}</a:t>
            </a:r>
          </a:p>
          <a:p>
            <a:pPr marL="887412" lvl="3" indent="0">
              <a:defRPr/>
            </a:pPr>
            <a:r>
              <a:rPr lang="en-US" sz="2000" dirty="0">
                <a:cs typeface="Times New Roman" pitchFamily="18" charset="0"/>
              </a:rPr>
              <a:t>Time::Time(</a:t>
            </a:r>
            <a:r>
              <a:rPr lang="en-US" sz="2000" dirty="0" err="1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hour) : Time(hour, 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) {}</a:t>
            </a:r>
          </a:p>
          <a:p>
            <a:pPr marL="887412" lvl="3" indent="0">
              <a:defRPr/>
            </a:pPr>
            <a:r>
              <a:rPr lang="en-US" sz="2000" dirty="0">
                <a:cs typeface="Times New Roman" pitchFamily="18" charset="0"/>
              </a:rPr>
              <a:t>Time::Time(</a:t>
            </a:r>
            <a:r>
              <a:rPr lang="en-US" sz="2000" dirty="0" err="1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hour, </a:t>
            </a:r>
            <a:r>
              <a:rPr lang="en-US" sz="2000" dirty="0" err="1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minute) : Time(hour, minute, </a:t>
            </a:r>
            <a:r>
              <a:rPr lang="en-US" sz="2000" dirty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)</a:t>
            </a:r>
            <a:endParaRPr lang="en-US" sz="3200" dirty="0">
              <a:cs typeface="Times New Roman" pitchFamily="18" charset="0"/>
            </a:endParaRP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3467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Destructors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name of the destructor is 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tilde character (</a:t>
            </a:r>
            <a:r>
              <a:rPr lang="en-US" altLang="en-US" sz="2800" dirty="0">
                <a:solidFill>
                  <a:srgbClr val="0000FF"/>
                </a:solidFill>
              </a:rPr>
              <a:t>~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followed by the class name.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Called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implicitly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when an object is destroyed.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The destructor itself does not actually release the object’s memory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it performs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termination housekeeping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before the object’s memory is reclaimed, so the memory may be reused to hold new objects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Receives no parameters and returns no value.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May not specify a return type—not even </a:t>
            </a:r>
            <a:r>
              <a:rPr lang="en-US" altLang="en-US" sz="2800" dirty="0">
                <a:solidFill>
                  <a:srgbClr val="000000"/>
                </a:solidFill>
              </a:rPr>
              <a:t>void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class has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one destructor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destructor must be </a:t>
            </a:r>
            <a:r>
              <a:rPr lang="en-US" altLang="en-US" sz="2800" dirty="0">
                <a:solidFill>
                  <a:srgbClr val="000000"/>
                </a:solidFill>
              </a:rPr>
              <a:t>public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you do not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explicitly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define a destructor, the compiler defines an “empty” destructor.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1264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When Constructors and Destructors Are Called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Constructors and destructors are called implicitly.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order in which these function calls occur depends on the order in which execution enters and leaves the scopes where the objects are instantiated.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Generally, destructor calls are made in the reverse order of the corresponding constructor calls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Global and </a:t>
            </a:r>
            <a:r>
              <a:rPr lang="en-US" altLang="en-US" sz="3200" dirty="0">
                <a:solidFill>
                  <a:srgbClr val="000000"/>
                </a:solidFill>
              </a:rPr>
              <a:t>static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objects can alter the order in which destructors are called.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0319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9.8.1  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Objects in Global Scope</a:t>
            </a: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Constructors are called for objects defined in global scope  (also called global namespace scope)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before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any other function (including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in that program begins execution (although the order of execution of global object constructors between files is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guaranteed).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The corresponding destructors are called when 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terminates.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400" dirty="0">
                <a:solidFill>
                  <a:srgbClr val="0000FF"/>
                </a:solidFill>
              </a:rPr>
              <a:t>exit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forces a program to terminate immediately and does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execute the destructors of local objects.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400" dirty="0">
                <a:solidFill>
                  <a:srgbClr val="0000FF"/>
                </a:solidFill>
              </a:rPr>
              <a:t>abort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performs similarly to function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exit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but forces the program to terminate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immediately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without allowing programmer-defined cleanup code to be called.</a:t>
            </a:r>
          </a:p>
          <a:p>
            <a:pPr marL="109537" indent="0">
              <a:lnSpc>
                <a:spcPct val="80000"/>
              </a:lnSpc>
              <a:buNone/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0889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9.8.2  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Non-static Local Objects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Constructors and destructors for non-static local objects are called each time execution enters and leaves the scope of the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Destructors are not called for non-static local objects if the program terminates with a call to function </a:t>
            </a:r>
            <a:r>
              <a:rPr lang="en-US" sz="4000" dirty="0">
                <a:solidFill>
                  <a:srgbClr val="000000"/>
                </a:solidFill>
              </a:rPr>
              <a:t>exit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or function </a:t>
            </a:r>
            <a:r>
              <a:rPr lang="en-US" sz="4000" dirty="0">
                <a:solidFill>
                  <a:srgbClr val="000000"/>
                </a:solidFill>
              </a:rPr>
              <a:t>abort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sz="23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61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Case Study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Prior class-definition examples placed a class in a header for reuse, then included the header into a source-code file containing </a:t>
            </a:r>
            <a:r>
              <a:rPr lang="en-US" altLang="en-US" dirty="0">
                <a:solidFill>
                  <a:srgbClr val="000000"/>
                </a:solidFill>
              </a:rPr>
              <a:t>main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Reveals the entire implementation of the class to the class’s clients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Client code (e.g., main) needs to know only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member functions to call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arguments to provide to each member function,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return type to expect from each member function.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client code does not need to know how those functions are implemented. </a:t>
            </a:r>
          </a:p>
          <a:p>
            <a:pPr marL="109537" indent="0">
              <a:buNone/>
            </a:pP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1512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9.8.3  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static Local Objects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constructor for a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local object is called only </a:t>
            </a:r>
            <a:r>
              <a:rPr 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once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, when execution first reaches the point where the object is defined—the corresponding destructor is called when </a:t>
            </a:r>
            <a:r>
              <a:rPr lang="en-US" sz="3600" dirty="0">
                <a:solidFill>
                  <a:srgbClr val="000000"/>
                </a:solidFill>
              </a:rPr>
              <a:t>main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terminates or the program calls function </a:t>
            </a:r>
            <a:r>
              <a:rPr lang="en-US" sz="3600" dirty="0">
                <a:solidFill>
                  <a:srgbClr val="000000"/>
                </a:solidFill>
              </a:rPr>
              <a:t>exit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Global and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 are destroyed in the reverse order of their creation.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Destructors are not called for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 if the program terminates with a call to function </a:t>
            </a:r>
            <a:r>
              <a:rPr lang="en-US" sz="3600" dirty="0">
                <a:solidFill>
                  <a:srgbClr val="000000"/>
                </a:solidFill>
              </a:rPr>
              <a:t>abort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2420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9.8.4  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Demonstrating When Constructors and Destructors Are Called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Figs. 9.8–9.10 demonstrates the order in which constructors and destructors are called for objects of class </a:t>
            </a:r>
            <a:r>
              <a:rPr lang="en-US" sz="3600" dirty="0" err="1">
                <a:solidFill>
                  <a:srgbClr val="000000"/>
                </a:solidFill>
              </a:rPr>
              <a:t>CreateAndDestroy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(Fig. 9.8 and Fig. 9.9) of various global, local and local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objects. </a:t>
            </a: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9709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7870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2038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282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4615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0734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Arial"/>
              </a:rPr>
              <a:t>9.9 </a:t>
            </a:r>
            <a:r>
              <a:rPr lang="en-US" sz="2800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sz="2800" dirty="0">
                <a:solidFill>
                  <a:srgbClr val="3380E6"/>
                </a:solidFill>
                <a:latin typeface="Goudy Sans Medium"/>
              </a:rPr>
              <a:t> Class Case Study: A Subtle Trap—Returning a Reference or a Pointer to a </a:t>
            </a:r>
            <a:r>
              <a:rPr lang="en-US" sz="2800" dirty="0">
                <a:solidFill>
                  <a:srgbClr val="3380E6"/>
                </a:solidFill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3380E6"/>
                </a:solidFill>
                <a:latin typeface="Goudy Sans Medium"/>
              </a:rPr>
              <a:t> Data Member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reference to an object is an alias for the object’s name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May be used on the left side of an assignment statement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Acceptable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</a:rPr>
              <a:t>lvalue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that can receive a value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member function can return a reference to a </a:t>
            </a:r>
            <a:r>
              <a:rPr lang="en-US" altLang="en-US" sz="2800" dirty="0">
                <a:solidFill>
                  <a:srgbClr val="000000"/>
                </a:solidFill>
              </a:rPr>
              <a:t>private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reference return type is declared </a:t>
            </a:r>
            <a:r>
              <a:rPr lang="en-US" altLang="en-US" sz="2400" dirty="0" err="1">
                <a:solidFill>
                  <a:srgbClr val="000000"/>
                </a:solidFill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reference is a </a:t>
            </a:r>
            <a:r>
              <a:rPr lang="en-US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nonmodifiable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</a:rPr>
              <a:t>lvalue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cannot be used to modify the data.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reference return type is not declared </a:t>
            </a:r>
            <a:r>
              <a:rPr lang="en-US" altLang="en-US" sz="2400" dirty="0" err="1">
                <a:solidFill>
                  <a:srgbClr val="000000"/>
                </a:solidFill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subtle errors can occur.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reference return actually makes a call to member function </a:t>
            </a:r>
            <a:r>
              <a:rPr lang="en-US" altLang="en-US" sz="2800" dirty="0" err="1">
                <a:solidFill>
                  <a:srgbClr val="000000"/>
                </a:solidFill>
                <a:latin typeface="Cambria" panose="02040503050406030204" pitchFamily="18" charset="0"/>
              </a:rPr>
              <a:t>badSetHour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alias for </a:t>
            </a:r>
            <a:r>
              <a:rPr lang="en-US" altLang="en-US" sz="2800" dirty="0">
                <a:solidFill>
                  <a:srgbClr val="000000"/>
                </a:solidFill>
              </a:rPr>
              <a:t>private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</a:t>
            </a:r>
            <a:r>
              <a:rPr lang="en-US" altLang="en-US" sz="2800" dirty="0">
                <a:solidFill>
                  <a:srgbClr val="000000"/>
                </a:solidFill>
              </a:rPr>
              <a:t>hour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!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call can be used in any way that the </a:t>
            </a:r>
            <a:r>
              <a:rPr lang="en-US" altLang="en-US" sz="2400" dirty="0">
                <a:solidFill>
                  <a:srgbClr val="000000"/>
                </a:solidFill>
              </a:rPr>
              <a:t>private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can be used</a:t>
            </a:r>
            <a:endParaRPr lang="en-US" altLang="en-US" sz="2400" i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3584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86763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147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Case Study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client code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does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know how a class is implemented, the programmer might write client code based on the class’s implementation details.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an implementation changes, the class’s clients should not have to change.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Hiding the class’s implementation details makes it easier to change the class’s implementation while minimizing, and hopefully eliminating, changes to client code. 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1716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91473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438"/>
            <a:ext cx="12192000" cy="49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8752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969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6859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Default Memberwise Assignment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assignment operator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can be used to assign an object to another object of the same type.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By default, such assignment is performed by </a:t>
            </a:r>
            <a:r>
              <a:rPr lang="en-US" altLang="en-US" sz="2500" dirty="0" err="1">
                <a:solidFill>
                  <a:srgbClr val="0000FF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assignment </a:t>
            </a:r>
            <a:r>
              <a:rPr lang="en-US" altLang="en-US" sz="2500" dirty="0">
                <a:latin typeface="Cambria" panose="02040503050406030204" pitchFamily="18" charset="0"/>
              </a:rPr>
              <a:t>(also called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copy assignment</a:t>
            </a:r>
            <a:r>
              <a:rPr lang="en-US" altLang="en-US" sz="2500" dirty="0">
                <a:latin typeface="Cambria" panose="02040503050406030204" pitchFamily="18" charset="0"/>
              </a:rPr>
              <a:t>).</a:t>
            </a:r>
            <a:endParaRPr lang="en-US" altLang="en-US" sz="2500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Each data member of the object on the right of the assignment operator is assigned individually to the </a:t>
            </a:r>
            <a:r>
              <a:rPr lang="en-US" altLang="en-US" sz="2100" i="1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in the object on the </a:t>
            </a:r>
            <a:r>
              <a:rPr lang="en-US" altLang="en-US" sz="2100" i="1" dirty="0">
                <a:solidFill>
                  <a:srgbClr val="000000"/>
                </a:solidFill>
                <a:latin typeface="Cambria" panose="02040503050406030204" pitchFamily="18" charset="0"/>
              </a:rPr>
              <a:t>left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of the assignment operator.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[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Caution: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assignment can cause serious problems when used with a class whose data members contain pointers to dynamically allocated memory; we discuss these problems in Chapter 10 and show how to deal with them.] </a:t>
            </a: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67573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194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43845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0777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3641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Default Memberwise Assignment (cont.)</a:t>
            </a:r>
          </a:p>
        </p:txBody>
      </p:sp>
      <p:sp>
        <p:nvSpPr>
          <p:cNvPr id="931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Objects may be passed as function arguments and may be returned from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Such passing and returning is performed using pass-by-value by default—a 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object is passed or returned.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C++ creates a new object and uses a </a:t>
            </a:r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copy constructor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to copy the original object’s values into the new object.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each class, the compiler provides a default copy constructor that copies each member of the original object into the corresponding member of the new object.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Copy constructors can cause serious problems when used with a class whose data members contain pointers to dynamically allocated memory.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Chapter 10 discusses customized copy constructors.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7737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cpphtp10_08</Template>
  <TotalTime>307</TotalTime>
  <Words>8577</Words>
  <Application>Microsoft Macintosh PowerPoint</Application>
  <PresentationFormat>Widescreen</PresentationFormat>
  <Paragraphs>568</Paragraphs>
  <Slides>171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2" baseType="lpstr">
      <vt:lpstr>Goudy Sans Medium</vt:lpstr>
      <vt:lpstr>Arial</vt:lpstr>
      <vt:lpstr>Calibri</vt:lpstr>
      <vt:lpstr>Cambria</vt:lpstr>
      <vt:lpstr>Consolas</vt:lpstr>
      <vt:lpstr>Lucida Sans Unicode</vt:lpstr>
      <vt:lpstr>Verdana</vt:lpstr>
      <vt:lpstr>Wingdings</vt:lpstr>
      <vt:lpstr>Wingdings 2</vt:lpstr>
      <vt:lpstr>Wingdings 3</vt:lpstr>
      <vt:lpstr>Concourse</vt:lpstr>
      <vt:lpstr>Classes: A Deeper Look</vt:lpstr>
      <vt:lpstr>PowerPoint Presentation</vt:lpstr>
      <vt:lpstr>PowerPoint Presentation</vt:lpstr>
      <vt:lpstr>PowerPoint Presentation</vt:lpstr>
      <vt:lpstr>9.1  Introduction</vt:lpstr>
      <vt:lpstr>9.1  Introduction (cont.)</vt:lpstr>
      <vt:lpstr>9.1  Introduction (cont.)</vt:lpstr>
      <vt:lpstr>9.2  Time Class Case Study</vt:lpstr>
      <vt:lpstr>9.2  Time Class Case Study</vt:lpstr>
      <vt:lpstr>9.2.1  Interface of a Class</vt:lpstr>
      <vt:lpstr>9.2.1  Interface of a Class (cont.)</vt:lpstr>
      <vt:lpstr>9.2.2  Separating the Interface from the Implementation</vt:lpstr>
      <vt:lpstr>9.2.2  Separating the Interface from the Implementation</vt:lpstr>
      <vt:lpstr>9.2.3  Time Class Definition</vt:lpstr>
      <vt:lpstr>PowerPoint Presentation</vt:lpstr>
      <vt:lpstr>9.2.3  Time Class Definition</vt:lpstr>
      <vt:lpstr>9.2.3  Time Class Definition</vt:lpstr>
      <vt:lpstr>PowerPoint Presentation</vt:lpstr>
      <vt:lpstr>PowerPoint Presentation</vt:lpstr>
      <vt:lpstr>9.2.4  Time Class Member Functions</vt:lpstr>
      <vt:lpstr>PowerPoint Presentation</vt:lpstr>
      <vt:lpstr>PowerPoint Presentation</vt:lpstr>
      <vt:lpstr>9.2.5  Scope Resolution Operator</vt:lpstr>
      <vt:lpstr>PowerPoint Presentation</vt:lpstr>
      <vt:lpstr>9.2.6  Scope Resolution Operator</vt:lpstr>
      <vt:lpstr>9.2.7  Time Class Member Function setTime and Throwing Exceptions</vt:lpstr>
      <vt:lpstr>9.2.8  Time Class Member Function toUniversalString and String Stream Processing</vt:lpstr>
      <vt:lpstr>9.2.8  Time Class Member Function toUniversalString and String Stream Processing</vt:lpstr>
      <vt:lpstr>9.2.8  Time Class Member Function toUniversalString and String Stream Processing</vt:lpstr>
      <vt:lpstr>PowerPoint Presentation</vt:lpstr>
      <vt:lpstr>9.2.9  Time Class Member Function toStandardString</vt:lpstr>
      <vt:lpstr>9.2.10  Implicitly Inlining Member Functions</vt:lpstr>
      <vt:lpstr>PowerPoint Presentation</vt:lpstr>
      <vt:lpstr>PowerPoint Presentation</vt:lpstr>
      <vt:lpstr>9.2.11  Implicitly Inlining Member Functions</vt:lpstr>
      <vt:lpstr>PowerPoint Presentation</vt:lpstr>
      <vt:lpstr>PowerPoint Presentation</vt:lpstr>
      <vt:lpstr>PowerPoint Presentation</vt:lpstr>
      <vt:lpstr>9.2.12  Using Class Time</vt:lpstr>
      <vt:lpstr>PowerPoint Presentation</vt:lpstr>
      <vt:lpstr>PowerPoint Presentation</vt:lpstr>
      <vt:lpstr>PowerPoint Presentation</vt:lpstr>
      <vt:lpstr>9.2.12  Using Class Time</vt:lpstr>
      <vt:lpstr>9.2.13  Object Size</vt:lpstr>
      <vt:lpstr>PowerPoint Presentation</vt:lpstr>
      <vt:lpstr>9.3  Compilation and Linking Process</vt:lpstr>
      <vt:lpstr>PowerPoint Presentation</vt:lpstr>
      <vt:lpstr>9.3  Compilation and Linking Process</vt:lpstr>
      <vt:lpstr>9.3  Compilation and Linking Process</vt:lpstr>
      <vt:lpstr>9.3  Compilation and Linking Process</vt:lpstr>
      <vt:lpstr>9.3  Compilation and Linking Process</vt:lpstr>
      <vt:lpstr>9.4  Class Scope and Accessing Class Members </vt:lpstr>
      <vt:lpstr>9.4  Class Scope and Accessing Class Members (cont.)</vt:lpstr>
      <vt:lpstr>9.4  Class Scope and Accessing Class Members (cont.)</vt:lpstr>
      <vt:lpstr>9.4  Class Scope and Accessing Class Members (cont.)</vt:lpstr>
      <vt:lpstr>9.5  Access Functions and Utility Functions</vt:lpstr>
      <vt:lpstr>9.6  Time Class Case Study: Constructors with Default Arguments</vt:lpstr>
      <vt:lpstr>9.6.1  Constructors with Default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9.6  Time Class Case Study: Constructors with Default Arguments (cont.)</vt:lpstr>
      <vt:lpstr>PowerPoint Presentation</vt:lpstr>
      <vt:lpstr>PowerPoint Presentation</vt:lpstr>
      <vt:lpstr>PowerPoint Presentation</vt:lpstr>
      <vt:lpstr>PowerPoint Presentation</vt:lpstr>
      <vt:lpstr>9.6.2  Overloaded Constructors and C++11 Delegating Constructors</vt:lpstr>
      <vt:lpstr>9.6.2  Overloaded Constructors and C++11 Delegating Constructors</vt:lpstr>
      <vt:lpstr>9.7  Destructors</vt:lpstr>
      <vt:lpstr>9.8  When Constructors and Destructors Are Called</vt:lpstr>
      <vt:lpstr>9.8.1  Constructors and Destructors for Objects in Global Scope</vt:lpstr>
      <vt:lpstr>9.8.2  Constructors and Destructors for Non-static Local Objects</vt:lpstr>
      <vt:lpstr>9.8.3  Constructors and Destructors for static Local Objects</vt:lpstr>
      <vt:lpstr>9.8.4  Demonstrating When Constructors and Destructors Are Called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9.9 Time Class Case Study: A Subtle Trap—Returning a Reference or a Pointer to a private Data Member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9.10  Default Memberwise Assignment</vt:lpstr>
      <vt:lpstr>PowerPoint Presentation</vt:lpstr>
      <vt:lpstr>PowerPoint Presentation</vt:lpstr>
      <vt:lpstr>PowerPoint Presentation</vt:lpstr>
      <vt:lpstr>PowerPoint Presentation</vt:lpstr>
      <vt:lpstr>9.10  Default Memberwise Assignment (cont.)</vt:lpstr>
      <vt:lpstr>9.11  const Objects and const Member Functions</vt:lpstr>
      <vt:lpstr>PowerPoint Presentation</vt:lpstr>
      <vt:lpstr>PowerPoint Presentation</vt:lpstr>
      <vt:lpstr>9.10  const Objects and const Member Functions (cont.)</vt:lpstr>
      <vt:lpstr>PowerPoint Presentation</vt:lpstr>
      <vt:lpstr>PowerPoint Presentation</vt:lpstr>
      <vt:lpstr>9.11  const Objects and const Member Functions (cont.)</vt:lpstr>
      <vt:lpstr>9.11  const Objects and const Member Functions (cont.)</vt:lpstr>
      <vt:lpstr>PowerPoint Presentation</vt:lpstr>
      <vt:lpstr>PowerPoint Presentation</vt:lpstr>
      <vt:lpstr>9.12  Composition: Objects as Members of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9.12  Composition: Objects as Members of Classes (cont.)</vt:lpstr>
      <vt:lpstr>PowerPoint Presentation</vt:lpstr>
      <vt:lpstr>9.12  Composition: Objects as Members of Classes (cont.)</vt:lpstr>
      <vt:lpstr>9.12  Composition: Objects as Members of Classes (cont.)</vt:lpstr>
      <vt:lpstr>9.12  Composition: Objects as Members of Classes (cont.)</vt:lpstr>
      <vt:lpstr>PowerPoint Presentation</vt:lpstr>
      <vt:lpstr>PowerPoint Presentation</vt:lpstr>
      <vt:lpstr>9.11  Composition: Objects as Members of Classes (cont.)</vt:lpstr>
      <vt:lpstr>PowerPoint Presentation</vt:lpstr>
      <vt:lpstr>PowerPoint Presentation</vt:lpstr>
      <vt:lpstr>PowerPoint Presentation</vt:lpstr>
      <vt:lpstr>9.13  friend Functions and friend Classes</vt:lpstr>
      <vt:lpstr>9.13  friend Functions and friend Classes (cont.)</vt:lpstr>
      <vt:lpstr>9.13  friend Functions and friend Classes (cont.)</vt:lpstr>
      <vt:lpstr>9.13  friend Functions and friend Classes (cont.)</vt:lpstr>
      <vt:lpstr>PowerPoint Presentation</vt:lpstr>
      <vt:lpstr>PowerPoint Presentation</vt:lpstr>
      <vt:lpstr>9.13  friend Functions and friend Classes (cont.)</vt:lpstr>
      <vt:lpstr>PowerPoint Presentation</vt:lpstr>
      <vt:lpstr>PowerPoint Presentation</vt:lpstr>
      <vt:lpstr>PowerPoint Presentation</vt:lpstr>
      <vt:lpstr>9.14  Using the this Pointer</vt:lpstr>
      <vt:lpstr>9.14  Using the this Pointer (cont.)</vt:lpstr>
      <vt:lpstr>9.14  Using the this Pointer (cont.)</vt:lpstr>
      <vt:lpstr>PowerPoint Presentation</vt:lpstr>
      <vt:lpstr>9.14  Using the this Pointer (cont.)</vt:lpstr>
      <vt:lpstr>9.14.1  Implicitly and Explicitly Using the this Pointer to Access an Object’s Data Members</vt:lpstr>
      <vt:lpstr>PowerPoint Presentation</vt:lpstr>
      <vt:lpstr>PowerPoint Presentation</vt:lpstr>
      <vt:lpstr>9.14.2  Using the this Pointer to Enable Cascaded Function Calls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9.15  static Class Members</vt:lpstr>
      <vt:lpstr>PowerPoint Presentation</vt:lpstr>
      <vt:lpstr>9.15.2  Scope and Initialization of static Data Members</vt:lpstr>
      <vt:lpstr>9.15.3  Accessing static Data Members</vt:lpstr>
      <vt:lpstr>PowerPoint Presentation</vt:lpstr>
      <vt:lpstr>9.15.4  Demonstrating static Data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Classes: A Deeper Look</dc:title>
  <dc:creator>Paul Deitel</dc:creator>
  <cp:lastModifiedBy>Yifu He</cp:lastModifiedBy>
  <cp:revision>27</cp:revision>
  <dcterms:created xsi:type="dcterms:W3CDTF">2016-07-20T18:32:33Z</dcterms:created>
  <dcterms:modified xsi:type="dcterms:W3CDTF">2019-11-15T11:28:37Z</dcterms:modified>
</cp:coreProperties>
</file>